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7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8" r:id="rId18"/>
    <p:sldId id="277" r:id="rId19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riángulo isósceles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F5B2A504-451B-4BC6-A99C-AAC303587432}" type="datetimeFigureOut">
              <a:rPr lang="es-MX" smtClean="0"/>
              <a:t>20/04/2021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E04A81A-3278-4F4A-A23A-720990606318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  <p:transition>
    <p:wipe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2A504-451B-4BC6-A99C-AAC303587432}" type="datetimeFigureOut">
              <a:rPr lang="es-MX" smtClean="0"/>
              <a:t>20/04/2021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4A81A-3278-4F4A-A23A-720990606318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  <p:transition>
    <p:wipe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2A504-451B-4BC6-A99C-AAC303587432}" type="datetimeFigureOut">
              <a:rPr lang="es-MX" smtClean="0"/>
              <a:t>20/04/2021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4A81A-3278-4F4A-A23A-720990606318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  <p:transition>
    <p:wipe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F5B2A504-451B-4BC6-A99C-AAC303587432}" type="datetimeFigureOut">
              <a:rPr lang="es-MX" smtClean="0"/>
              <a:t>20/04/2021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4A81A-3278-4F4A-A23A-720990606318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  <p:transition>
    <p:wipe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riángulo rectángulo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Triángulo isósceles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F5B2A504-451B-4BC6-A99C-AAC303587432}" type="datetimeFigureOut">
              <a:rPr lang="es-MX" smtClean="0"/>
              <a:t>20/04/2021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E04A81A-3278-4F4A-A23A-720990606318}" type="slidenum">
              <a:rPr lang="es-MX" smtClean="0"/>
              <a:t>‹Nº›</a:t>
            </a:fld>
            <a:endParaRPr lang="es-MX"/>
          </a:p>
        </p:txBody>
      </p:sp>
      <p:cxnSp>
        <p:nvCxnSpPr>
          <p:cNvPr id="11" name="10 Conector recto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F5B2A504-451B-4BC6-A99C-AAC303587432}" type="datetimeFigureOut">
              <a:rPr lang="es-MX" smtClean="0"/>
              <a:t>20/04/2021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E04A81A-3278-4F4A-A23A-720990606318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  <p:transition>
    <p:wipe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F5B2A504-451B-4BC6-A99C-AAC303587432}" type="datetimeFigureOut">
              <a:rPr lang="es-MX" smtClean="0"/>
              <a:t>20/04/2021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E04A81A-3278-4F4A-A23A-720990606318}" type="slidenum">
              <a:rPr lang="es-MX" smtClean="0"/>
              <a:t>‹Nº›</a:t>
            </a:fld>
            <a:endParaRPr lang="es-MX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2A504-451B-4BC6-A99C-AAC303587432}" type="datetimeFigureOut">
              <a:rPr lang="es-MX" smtClean="0"/>
              <a:t>20/04/2021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4A81A-3278-4F4A-A23A-720990606318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  <p:transition>
    <p:wipe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F5B2A504-451B-4BC6-A99C-AAC303587432}" type="datetimeFigureOut">
              <a:rPr lang="es-MX" smtClean="0"/>
              <a:t>20/04/2021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E04A81A-3278-4F4A-A23A-720990606318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  <p:transition>
    <p:wipe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F5B2A504-451B-4BC6-A99C-AAC303587432}" type="datetimeFigureOut">
              <a:rPr lang="es-MX" smtClean="0"/>
              <a:t>20/04/2021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E04A81A-3278-4F4A-A23A-720990606318}" type="slidenum">
              <a:rPr lang="es-MX" smtClean="0"/>
              <a:t>‹Nº›</a:t>
            </a:fld>
            <a:endParaRPr lang="es-MX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F5B2A504-451B-4BC6-A99C-AAC303587432}" type="datetimeFigureOut">
              <a:rPr lang="es-MX" smtClean="0"/>
              <a:t>20/04/2021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E04A81A-3278-4F4A-A23A-720990606318}" type="slidenum">
              <a:rPr lang="es-MX" smtClean="0"/>
              <a:t>‹Nº›</a:t>
            </a:fld>
            <a:endParaRPr lang="es-MX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riángulo rectángulo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F5B2A504-451B-4BC6-A99C-AAC303587432}" type="datetimeFigureOut">
              <a:rPr lang="es-MX" smtClean="0"/>
              <a:t>20/04/2021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s-MX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E04A81A-3278-4F4A-A23A-720990606318}" type="slidenum">
              <a:rPr lang="es-MX" smtClean="0"/>
              <a:t>‹Nº›</a:t>
            </a:fld>
            <a:endParaRPr lang="es-MX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u"/>
  </p:transition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1947060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es-MX" sz="4400" dirty="0" smtClean="0">
                <a:solidFill>
                  <a:schemeClr val="bg1"/>
                </a:solidFill>
                <a:latin typeface="Georgia" pitchFamily="18" charset="0"/>
              </a:rPr>
              <a:t>Escuela Primaria “29 de Octubre”</a:t>
            </a:r>
            <a:endParaRPr lang="es-MX" sz="4400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500306"/>
            <a:ext cx="8229600" cy="330495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s-MX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C.C.T 10DPR0689R</a:t>
            </a:r>
          </a:p>
          <a:p>
            <a:pPr algn="ctr">
              <a:buNone/>
            </a:pPr>
            <a:r>
              <a:rPr lang="es-MX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ZONA ESCOLAR 078</a:t>
            </a:r>
          </a:p>
          <a:p>
            <a:pPr algn="ctr">
              <a:buNone/>
            </a:pPr>
            <a:r>
              <a:rPr lang="es-MX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Ejido El Quemado, Durango</a:t>
            </a:r>
            <a:endParaRPr lang="es-MX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1793354"/>
          </a:xfrm>
        </p:spPr>
        <p:txBody>
          <a:bodyPr>
            <a:normAutofit/>
          </a:bodyPr>
          <a:lstStyle/>
          <a:p>
            <a:pPr algn="ctr"/>
            <a:r>
              <a:rPr lang="es-MX" sz="3200" dirty="0" smtClean="0"/>
              <a:t>Evidencias:</a:t>
            </a:r>
            <a:br>
              <a:rPr lang="es-MX" sz="3200" dirty="0" smtClean="0"/>
            </a:br>
            <a:r>
              <a:rPr lang="es-MX" sz="3200" dirty="0" smtClean="0"/>
              <a:t>Decorando sus diarios de las emociones.</a:t>
            </a:r>
            <a:endParaRPr lang="es-MX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2285992"/>
            <a:ext cx="2643206" cy="2168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2357430"/>
            <a:ext cx="2858083" cy="2043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4500570"/>
            <a:ext cx="3067047" cy="181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heel spokes="2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Logros y avances:</a:t>
            </a:r>
            <a:br>
              <a:rPr lang="es-MX" dirty="0" smtClean="0"/>
            </a:br>
            <a:r>
              <a:rPr lang="es-MX" dirty="0" smtClean="0"/>
              <a:t>Análisis de sus escritos.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s-MX" dirty="0" smtClean="0">
                <a:solidFill>
                  <a:schemeClr val="bg1"/>
                </a:solidFill>
              </a:rPr>
              <a:t>Al leer sus diarios de emociones pude darme cuenta que hay días en los cuales disfrutan de todo lo que esta a su alrededor, así como también desarrollan sus actividades escolares con entusiasmo, obteniendo buenos resultados en su aprendizaje.</a:t>
            </a: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867328" cy="873314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>Hay días positivos, pero también…</a:t>
            </a:r>
            <a:endParaRPr lang="es-MX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9594910">
            <a:off x="651771" y="1584273"/>
            <a:ext cx="2000252" cy="2189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1285860"/>
            <a:ext cx="2214578" cy="2357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736420">
            <a:off x="750078" y="3490362"/>
            <a:ext cx="2000264" cy="235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488" y="3643314"/>
            <a:ext cx="1928826" cy="24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909331">
            <a:off x="4647260" y="1451093"/>
            <a:ext cx="214314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078359">
            <a:off x="4887886" y="3505798"/>
            <a:ext cx="1857388" cy="274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29454" y="1500174"/>
            <a:ext cx="2019283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19607098">
            <a:off x="6804765" y="4144063"/>
            <a:ext cx="1796862" cy="2193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208440" y="321841"/>
            <a:ext cx="8229600" cy="298322"/>
          </a:xfrm>
        </p:spPr>
        <p:txBody>
          <a:bodyPr>
            <a:noAutofit/>
          </a:bodyPr>
          <a:lstStyle/>
          <a:p>
            <a:r>
              <a:rPr lang="es-MX" sz="2400" dirty="0" smtClean="0"/>
              <a:t>días en que el estrés, enojo, el aburrimiento y el desinterés  los invade…..</a:t>
            </a:r>
            <a:endParaRPr lang="es-MX" sz="24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19569728">
            <a:off x="539076" y="1498557"/>
            <a:ext cx="2309806" cy="2638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34403" y="1326936"/>
            <a:ext cx="235745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7251016">
            <a:off x="4346889" y="1629636"/>
            <a:ext cx="2656824" cy="200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5221" y="3721000"/>
            <a:ext cx="214314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2222417">
            <a:off x="2593956" y="3992425"/>
            <a:ext cx="2238348" cy="271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25990" y="4000412"/>
            <a:ext cx="2285990" cy="2547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0827431">
            <a:off x="7069668" y="1173663"/>
            <a:ext cx="1785950" cy="226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220202">
            <a:off x="6864725" y="4034694"/>
            <a:ext cx="1907908" cy="2479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808"/>
          </a:xfrm>
        </p:spPr>
        <p:txBody>
          <a:bodyPr>
            <a:noAutofit/>
          </a:bodyPr>
          <a:lstStyle/>
          <a:p>
            <a:r>
              <a:rPr lang="es-MX" sz="2400" dirty="0" smtClean="0"/>
              <a:t>Esto por la situación que estamos atravesando.</a:t>
            </a:r>
            <a:br>
              <a:rPr lang="es-MX" sz="2400" dirty="0" smtClean="0"/>
            </a:br>
            <a:endParaRPr lang="es-MX" sz="24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0170242">
            <a:off x="448223" y="1083950"/>
            <a:ext cx="2757759" cy="2800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642918"/>
            <a:ext cx="257176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478855">
            <a:off x="4899244" y="4110873"/>
            <a:ext cx="2390236" cy="2005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07416">
            <a:off x="6455766" y="1676644"/>
            <a:ext cx="2252649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7576900">
            <a:off x="1188642" y="4039339"/>
            <a:ext cx="2914328" cy="2148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7360" y="260648"/>
            <a:ext cx="8686800" cy="1073274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>Logros y avances de la actividad.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s-MX" dirty="0" smtClean="0">
                <a:solidFill>
                  <a:schemeClr val="bg1"/>
                </a:solidFill>
              </a:rPr>
              <a:t>Permitió </a:t>
            </a:r>
            <a:r>
              <a:rPr lang="es-MX" dirty="0" smtClean="0">
                <a:solidFill>
                  <a:schemeClr val="bg1"/>
                </a:solidFill>
              </a:rPr>
              <a:t>a los alumnos desahogarse un poco, platicando lo que ellos sienten hoy en día, en el reflejaron sus días alegres, sus días de angustia y así me </a:t>
            </a:r>
            <a:r>
              <a:rPr lang="es-MX" dirty="0" err="1" smtClean="0">
                <a:solidFill>
                  <a:schemeClr val="bg1"/>
                </a:solidFill>
              </a:rPr>
              <a:t>dí</a:t>
            </a:r>
            <a:r>
              <a:rPr lang="es-MX" dirty="0" smtClean="0">
                <a:solidFill>
                  <a:schemeClr val="bg1"/>
                </a:solidFill>
              </a:rPr>
              <a:t> cuenta de que les gusta y disgusta hacer</a:t>
            </a:r>
            <a:r>
              <a:rPr lang="es-MX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s-MX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es-MX" dirty="0" smtClean="0">
                <a:solidFill>
                  <a:schemeClr val="bg1"/>
                </a:solidFill>
              </a:rPr>
              <a:t> * Fue una actividad que logró que el niño abriera su corazón y expresara como se siente en cuanto al aprendizaje a distancia.</a:t>
            </a:r>
            <a:endParaRPr lang="es-MX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518300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>Opiniones de mis niños.</a:t>
            </a:r>
            <a:endParaRPr lang="es-MX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9964273">
            <a:off x="629697" y="1283713"/>
            <a:ext cx="2399812" cy="2682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857232"/>
            <a:ext cx="228601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369261">
            <a:off x="5245798" y="1030106"/>
            <a:ext cx="2579858" cy="289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953602">
            <a:off x="873253" y="3409743"/>
            <a:ext cx="2214552" cy="309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9601292">
            <a:off x="6070872" y="3226714"/>
            <a:ext cx="2476464" cy="2913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8992" y="3786190"/>
            <a:ext cx="2214546" cy="266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Mi opinión como docente sobre la actividad…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s-MX" dirty="0" smtClean="0">
                <a:solidFill>
                  <a:schemeClr val="bg1"/>
                </a:solidFill>
              </a:rPr>
              <a:t> Conocer </a:t>
            </a:r>
            <a:r>
              <a:rPr lang="es-MX" dirty="0">
                <a:solidFill>
                  <a:schemeClr val="bg1"/>
                </a:solidFill>
              </a:rPr>
              <a:t>mas afondo a mis </a:t>
            </a:r>
            <a:r>
              <a:rPr lang="es-MX" dirty="0" smtClean="0">
                <a:solidFill>
                  <a:schemeClr val="bg1"/>
                </a:solidFill>
              </a:rPr>
              <a:t>alumnos.</a:t>
            </a:r>
          </a:p>
          <a:p>
            <a:pPr algn="just"/>
            <a:endParaRPr lang="es-MX" dirty="0" smtClean="0">
              <a:solidFill>
                <a:schemeClr val="bg1"/>
              </a:solidFill>
            </a:endParaRPr>
          </a:p>
          <a:p>
            <a:pPr algn="just"/>
            <a:r>
              <a:rPr lang="es-MX" dirty="0" smtClean="0">
                <a:solidFill>
                  <a:schemeClr val="bg1"/>
                </a:solidFill>
              </a:rPr>
              <a:t>Reconocer que las </a:t>
            </a:r>
            <a:r>
              <a:rPr lang="es-MX" dirty="0">
                <a:solidFill>
                  <a:schemeClr val="bg1"/>
                </a:solidFill>
              </a:rPr>
              <a:t>emociones juegan un papel de suma importancia en el aprendizaje de nuestros </a:t>
            </a:r>
            <a:r>
              <a:rPr lang="es-MX" dirty="0" smtClean="0">
                <a:solidFill>
                  <a:schemeClr val="bg1"/>
                </a:solidFill>
              </a:rPr>
              <a:t>niños.</a:t>
            </a:r>
          </a:p>
          <a:p>
            <a:pPr algn="just"/>
            <a:endParaRPr lang="es-MX" dirty="0" smtClean="0">
              <a:solidFill>
                <a:schemeClr val="bg1"/>
              </a:solidFill>
            </a:endParaRPr>
          </a:p>
          <a:p>
            <a:pPr algn="just"/>
            <a:r>
              <a:rPr lang="es-MX" dirty="0" smtClean="0">
                <a:solidFill>
                  <a:schemeClr val="bg1"/>
                </a:solidFill>
              </a:rPr>
              <a:t> Si </a:t>
            </a:r>
            <a:r>
              <a:rPr lang="es-MX" dirty="0">
                <a:solidFill>
                  <a:schemeClr val="bg1"/>
                </a:solidFill>
              </a:rPr>
              <a:t>al niño no le provocamos emoción por aprender, no lograremos despertar en el la curiosidad por explorar y aprender por si </a:t>
            </a:r>
            <a:r>
              <a:rPr lang="es-MX" dirty="0" smtClean="0">
                <a:solidFill>
                  <a:schemeClr val="bg1"/>
                </a:solidFill>
              </a:rPr>
              <a:t>solo.</a:t>
            </a:r>
            <a:r>
              <a:rPr lang="es-MX" dirty="0">
                <a:solidFill>
                  <a:schemeClr val="bg1"/>
                </a:solidFill>
              </a:rPr>
              <a:t> </a:t>
            </a:r>
            <a:endParaRPr lang="es-MX" dirty="0" smtClean="0">
              <a:solidFill>
                <a:schemeClr val="bg1"/>
              </a:solidFill>
            </a:endParaRPr>
          </a:p>
          <a:p>
            <a:pPr algn="just"/>
            <a:endParaRPr lang="es-MX" dirty="0" smtClean="0">
              <a:solidFill>
                <a:schemeClr val="bg1"/>
              </a:solidFill>
            </a:endParaRPr>
          </a:p>
          <a:p>
            <a:pPr algn="just"/>
            <a:r>
              <a:rPr lang="es-MX" dirty="0" smtClean="0">
                <a:solidFill>
                  <a:schemeClr val="bg1"/>
                </a:solidFill>
              </a:rPr>
              <a:t>Las </a:t>
            </a:r>
            <a:r>
              <a:rPr lang="es-MX" dirty="0">
                <a:solidFill>
                  <a:schemeClr val="bg1"/>
                </a:solidFill>
              </a:rPr>
              <a:t>emociones positivas abrirán nuevos horizontes en </a:t>
            </a:r>
            <a:r>
              <a:rPr lang="es-MX" dirty="0" smtClean="0">
                <a:solidFill>
                  <a:schemeClr val="bg1"/>
                </a:solidFill>
              </a:rPr>
              <a:t>nuestros niños.</a:t>
            </a:r>
          </a:p>
          <a:p>
            <a:pPr algn="just"/>
            <a:r>
              <a:rPr lang="es-MX" dirty="0" smtClean="0">
                <a:solidFill>
                  <a:schemeClr val="bg1"/>
                </a:solidFill>
              </a:rPr>
              <a:t>El reconocer las emociones permite que el alumnos se sienta seguro y tenga confianza en el mismo.</a:t>
            </a:r>
          </a:p>
          <a:p>
            <a:pPr algn="just"/>
            <a:endParaRPr lang="es-MX" dirty="0" smtClean="0">
              <a:solidFill>
                <a:schemeClr val="bg1"/>
              </a:solidFill>
            </a:endParaRPr>
          </a:p>
          <a:p>
            <a:endParaRPr lang="es-MX" dirty="0" smtClean="0">
              <a:solidFill>
                <a:schemeClr val="bg1"/>
              </a:solidFill>
            </a:endParaRPr>
          </a:p>
          <a:p>
            <a:endParaRPr lang="es-MX" dirty="0" smtClean="0">
              <a:solidFill>
                <a:schemeClr val="bg1"/>
              </a:solidFill>
            </a:endParaRPr>
          </a:p>
          <a:p>
            <a:endParaRPr lang="es-MX" dirty="0">
              <a:solidFill>
                <a:schemeClr val="bg1"/>
              </a:solidFill>
            </a:endParaRP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681962013"/>
      </p:ext>
    </p:extLst>
  </p:cSld>
  <p:clrMapOvr>
    <a:masterClrMapping/>
  </p:clrMapOvr>
  <p:transition>
    <p:wipe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1340768"/>
            <a:ext cx="7416824" cy="2160240"/>
          </a:xfrm>
        </p:spPr>
        <p:txBody>
          <a:bodyPr>
            <a:normAutofit fontScale="90000"/>
          </a:bodyPr>
          <a:lstStyle/>
          <a:p>
            <a:pPr algn="ctr"/>
            <a:r>
              <a:rPr lang="es-MX" sz="2400" b="1" dirty="0" smtClean="0">
                <a:solidFill>
                  <a:schemeClr val="bg1"/>
                </a:solidFill>
              </a:rPr>
              <a:t>“Los niños en </a:t>
            </a:r>
            <a:r>
              <a:rPr lang="es-MX" sz="2400" b="1" dirty="0">
                <a:solidFill>
                  <a:schemeClr val="bg1"/>
                </a:solidFill>
              </a:rPr>
              <a:t>sus caritas </a:t>
            </a:r>
            <a:r>
              <a:rPr lang="es-MX" sz="2400" b="1" dirty="0" smtClean="0">
                <a:solidFill>
                  <a:schemeClr val="bg1"/>
                </a:solidFill>
              </a:rPr>
              <a:t>reflejan </a:t>
            </a:r>
            <a:r>
              <a:rPr lang="es-MX" sz="2400" b="1" dirty="0">
                <a:solidFill>
                  <a:schemeClr val="bg1"/>
                </a:solidFill>
              </a:rPr>
              <a:t>su alegría, dedicación y esperanza de regresar a las aulas, para así </a:t>
            </a:r>
            <a:r>
              <a:rPr lang="es-MX" sz="2400" b="1" dirty="0" smtClean="0">
                <a:solidFill>
                  <a:schemeClr val="bg1"/>
                </a:solidFill>
              </a:rPr>
              <a:t>sentirse satisfechos </a:t>
            </a:r>
            <a:r>
              <a:rPr lang="es-MX" sz="2400" b="1" dirty="0">
                <a:solidFill>
                  <a:schemeClr val="bg1"/>
                </a:solidFill>
              </a:rPr>
              <a:t>de lo que </a:t>
            </a:r>
            <a:r>
              <a:rPr lang="es-MX" sz="2400" b="1" dirty="0" smtClean="0">
                <a:solidFill>
                  <a:schemeClr val="bg1"/>
                </a:solidFill>
              </a:rPr>
              <a:t>han  logrado”.</a:t>
            </a:r>
            <a:br>
              <a:rPr lang="es-MX" sz="2400" b="1" dirty="0" smtClean="0">
                <a:solidFill>
                  <a:schemeClr val="bg1"/>
                </a:solidFill>
              </a:rPr>
            </a:br>
            <a:r>
              <a:rPr lang="es-MX" sz="2400" b="1" dirty="0">
                <a:solidFill>
                  <a:schemeClr val="bg1"/>
                </a:solidFill>
              </a:rPr>
              <a:t/>
            </a:r>
            <a:br>
              <a:rPr lang="es-MX" sz="2400" b="1" dirty="0">
                <a:solidFill>
                  <a:schemeClr val="bg1"/>
                </a:solidFill>
              </a:rPr>
            </a:br>
            <a:r>
              <a:rPr lang="es-MX" sz="2400" b="1" dirty="0">
                <a:solidFill>
                  <a:schemeClr val="bg1"/>
                </a:solidFill>
              </a:rPr>
              <a:t/>
            </a:r>
            <a:br>
              <a:rPr lang="es-MX" sz="2400" b="1" dirty="0">
                <a:solidFill>
                  <a:schemeClr val="bg1"/>
                </a:solidFill>
              </a:rPr>
            </a:br>
            <a:endParaRPr lang="es-MX" sz="24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27584" y="3645024"/>
            <a:ext cx="7859216" cy="280978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s-MX" sz="12000" dirty="0" smtClean="0">
                <a:solidFill>
                  <a:schemeClr val="accent2"/>
                </a:solidFill>
              </a:rPr>
              <a:t>¡Gracias!</a:t>
            </a:r>
            <a:endParaRPr lang="es-MX" sz="120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2732878"/>
          </a:xfrm>
        </p:spPr>
        <p:txBody>
          <a:bodyPr>
            <a:normAutofit fontScale="90000"/>
          </a:bodyPr>
          <a:lstStyle/>
          <a:p>
            <a:pPr algn="ctr"/>
            <a:r>
              <a:rPr lang="es-MX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MX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MX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MX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Maestra: Claudia Lorena Flores Serrano</a:t>
            </a:r>
            <a:br>
              <a:rPr lang="es-MX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MX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s-MX" sz="6000" dirty="0" smtClean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es-MX" sz="6000" dirty="0" smtClean="0">
                <a:solidFill>
                  <a:schemeClr val="bg1"/>
                </a:solidFill>
              </a:rPr>
              <a:t>Segundo Año</a:t>
            </a:r>
          </a:p>
          <a:p>
            <a:pPr algn="ctr">
              <a:buNone/>
            </a:pPr>
            <a:r>
              <a:rPr lang="es-MX" sz="6000" dirty="0" smtClean="0">
                <a:solidFill>
                  <a:schemeClr val="bg1"/>
                </a:solidFill>
              </a:rPr>
              <a:t>22 alumnos</a:t>
            </a:r>
            <a:endParaRPr lang="es-MX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99592" y="267494"/>
            <a:ext cx="7344816" cy="1399032"/>
          </a:xfrm>
        </p:spPr>
        <p:txBody>
          <a:bodyPr/>
          <a:lstStyle/>
          <a:p>
            <a:r>
              <a:rPr lang="es-MX" dirty="0" smtClean="0"/>
              <a:t>Descripción del grupo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70024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es-MX" dirty="0" smtClean="0">
                <a:solidFill>
                  <a:schemeClr val="bg1"/>
                </a:solidFill>
              </a:rPr>
              <a:t>Total de alumnos: 12 niñas y 10 niños</a:t>
            </a:r>
            <a:r>
              <a:rPr lang="es-MX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buNone/>
            </a:pPr>
            <a:endParaRPr lang="es-MX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es-MX" dirty="0" smtClean="0">
                <a:solidFill>
                  <a:schemeClr val="bg1"/>
                </a:solidFill>
              </a:rPr>
              <a:t>Descripción: Es un grupo muy alegre, trabajador, participativo y un poco inquieto</a:t>
            </a:r>
            <a:r>
              <a:rPr lang="es-MX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buNone/>
            </a:pPr>
            <a:endParaRPr lang="es-MX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es-MX" dirty="0" smtClean="0">
                <a:solidFill>
                  <a:schemeClr val="bg1"/>
                </a:solidFill>
              </a:rPr>
              <a:t>Les gusta aprender jugando, les gusta mucho cantar, bailar, disfrutar del almuerzo platicando con su maestra</a:t>
            </a:r>
            <a:r>
              <a:rPr lang="es-MX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buNone/>
            </a:pPr>
            <a:endParaRPr lang="es-MX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es-MX" dirty="0" smtClean="0">
                <a:solidFill>
                  <a:schemeClr val="bg1"/>
                </a:solidFill>
              </a:rPr>
              <a:t>Es un grupo con diferente ritmos de trabajo pero son muy solidarios entre ellos mismos.</a:t>
            </a:r>
          </a:p>
          <a:p>
            <a:pPr algn="just">
              <a:buNone/>
            </a:pPr>
            <a:endParaRPr lang="es-MX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es-MX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es-MX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es-MX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es-MX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es-MX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s-MX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07504" y="267494"/>
            <a:ext cx="9036496" cy="1289298"/>
          </a:xfrm>
        </p:spPr>
        <p:txBody>
          <a:bodyPr>
            <a:normAutofit/>
          </a:bodyPr>
          <a:lstStyle/>
          <a:p>
            <a:r>
              <a:rPr lang="es-MX" sz="3600" dirty="0" smtClean="0"/>
              <a:t>Contexto socioeconómico y cultural</a:t>
            </a:r>
            <a:endParaRPr lang="es-MX" sz="3600" dirty="0"/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24536"/>
          </a:xfrm>
        </p:spPr>
        <p:txBody>
          <a:bodyPr>
            <a:normAutofit fontScale="92500"/>
          </a:bodyPr>
          <a:lstStyle/>
          <a:p>
            <a:pPr>
              <a:buNone/>
            </a:pPr>
            <a:endParaRPr lang="es-MX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s-MX" dirty="0" smtClean="0">
                <a:solidFill>
                  <a:schemeClr val="bg1"/>
                </a:solidFill>
              </a:rPr>
              <a:t>Nivel socioeconómico: Bajo</a:t>
            </a:r>
            <a:r>
              <a:rPr lang="es-MX" dirty="0" smtClean="0">
                <a:solidFill>
                  <a:schemeClr val="bg1"/>
                </a:solidFill>
              </a:rPr>
              <a:t>.</a:t>
            </a:r>
          </a:p>
          <a:p>
            <a:pPr>
              <a:buNone/>
            </a:pPr>
            <a:endParaRPr lang="es-MX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s-MX" dirty="0" smtClean="0">
                <a:solidFill>
                  <a:schemeClr val="bg1"/>
                </a:solidFill>
              </a:rPr>
              <a:t>Aspecto sociocultural: </a:t>
            </a:r>
            <a:endParaRPr lang="es-MX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s-MX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s-MX" dirty="0" smtClean="0">
                <a:solidFill>
                  <a:schemeClr val="bg1"/>
                </a:solidFill>
              </a:rPr>
              <a:t>*Prevalece en machismo en algunas familias.</a:t>
            </a:r>
          </a:p>
          <a:p>
            <a:pPr>
              <a:buNone/>
            </a:pPr>
            <a:r>
              <a:rPr lang="es-MX" dirty="0" smtClean="0">
                <a:solidFill>
                  <a:schemeClr val="bg1"/>
                </a:solidFill>
              </a:rPr>
              <a:t>*La madre de familia es la encargada de la educación de los hijos.</a:t>
            </a:r>
          </a:p>
          <a:p>
            <a:pPr>
              <a:buNone/>
            </a:pPr>
            <a:r>
              <a:rPr lang="es-MX" dirty="0" smtClean="0">
                <a:solidFill>
                  <a:schemeClr val="bg1"/>
                </a:solidFill>
              </a:rPr>
              <a:t>* Separación y peleas entre papá y mamá.</a:t>
            </a:r>
          </a:p>
          <a:p>
            <a:pPr>
              <a:buNone/>
            </a:pPr>
            <a:endParaRPr lang="es-MX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s-MX" dirty="0">
              <a:solidFill>
                <a:schemeClr val="bg1"/>
              </a:solidFill>
            </a:endParaRPr>
          </a:p>
          <a:p>
            <a:pPr algn="just">
              <a:buNone/>
            </a:pPr>
            <a:endParaRPr lang="es-MX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s-MX" dirty="0" smtClean="0"/>
          </a:p>
          <a:p>
            <a:pPr>
              <a:buNone/>
            </a:pPr>
            <a:endParaRPr lang="es-MX" dirty="0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641226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>Problemática en la pandemia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26008"/>
          </a:xfrm>
        </p:spPr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s-MX" dirty="0" smtClean="0">
                <a:solidFill>
                  <a:schemeClr val="bg1"/>
                </a:solidFill>
              </a:rPr>
              <a:t>Los alumnos ha ido cambiando el entusiasmo  y el deseo de aprender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MX" dirty="0" smtClean="0">
                <a:solidFill>
                  <a:schemeClr val="bg1"/>
                </a:solidFill>
              </a:rPr>
              <a:t>El trabajo escolar para ellos se ha vuelto rutinario al estar encerrado en casa.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MX" dirty="0" smtClean="0">
                <a:solidFill>
                  <a:schemeClr val="bg1"/>
                </a:solidFill>
              </a:rPr>
              <a:t>Los alumnos han perdido el interés a las actividades a desarrollar en casa, ya que están aburridos, cansados , estresados,  y desmotivados</a:t>
            </a:r>
            <a:r>
              <a:rPr lang="es-MX" dirty="0"/>
              <a:t>.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6388" y="267494"/>
            <a:ext cx="8856984" cy="446862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>Consecuencias en el aprendizaje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3960440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s-MX" dirty="0" smtClean="0">
                <a:solidFill>
                  <a:schemeClr val="bg1"/>
                </a:solidFill>
              </a:rPr>
              <a:t>Las madres de familia batallan con los alumnos para que realicen sus actividades con alegría e interés</a:t>
            </a:r>
            <a:r>
              <a:rPr lang="es-MX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s-MX" dirty="0" smtClean="0">
              <a:solidFill>
                <a:schemeClr val="bg1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s-MX" dirty="0" smtClean="0">
                <a:solidFill>
                  <a:schemeClr val="bg1"/>
                </a:solidFill>
              </a:rPr>
              <a:t>Cuando contacto a los alumnos por teléfono los niños cuestionan sobre la fecha del regreso a clases</a:t>
            </a:r>
            <a:r>
              <a:rPr lang="es-MX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s-MX" dirty="0" smtClean="0">
              <a:solidFill>
                <a:schemeClr val="bg1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s-MX" dirty="0" smtClean="0">
                <a:solidFill>
                  <a:schemeClr val="bg1"/>
                </a:solidFill>
              </a:rPr>
              <a:t>Los alumnos extrañan la escuela.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303986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“Mi diario de las emociones”</a:t>
            </a:r>
            <a:br>
              <a:rPr lang="es-MX" dirty="0" smtClean="0"/>
            </a:b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12568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s-MX" dirty="0" smtClean="0">
                <a:solidFill>
                  <a:schemeClr val="bg1"/>
                </a:solidFill>
              </a:rPr>
              <a:t>OBJETIVO: Que </a:t>
            </a:r>
            <a:r>
              <a:rPr lang="es-MX" dirty="0" smtClean="0">
                <a:solidFill>
                  <a:schemeClr val="bg1"/>
                </a:solidFill>
              </a:rPr>
              <a:t>el niño, docente y padre de familia identifiquen sus emociones y conozcan sus consecuencias.</a:t>
            </a:r>
          </a:p>
          <a:p>
            <a:pPr algn="just">
              <a:buNone/>
            </a:pPr>
            <a:endParaRPr lang="es-MX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es-MX" dirty="0" smtClean="0">
                <a:solidFill>
                  <a:schemeClr val="bg1"/>
                </a:solidFill>
              </a:rPr>
              <a:t>ACTIVIDADES: De </a:t>
            </a:r>
            <a:r>
              <a:rPr lang="es-MX" dirty="0" smtClean="0">
                <a:solidFill>
                  <a:schemeClr val="bg1"/>
                </a:solidFill>
              </a:rPr>
              <a:t>sus cuadernos del ciclo pasado, reciclar las hojas limpias y armar un cuaderno, el cual decoraran a su gusto. Pondrán el titulo “MI DIARIO DE LAS EMOCIONES”</a:t>
            </a:r>
          </a:p>
          <a:p>
            <a:pPr algn="just">
              <a:buNone/>
            </a:pPr>
            <a:endParaRPr lang="es-MX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es-MX" dirty="0" smtClean="0">
                <a:solidFill>
                  <a:schemeClr val="bg1"/>
                </a:solidFill>
              </a:rPr>
              <a:t>30 minutos antes de acostarse, harán un recuento de todo lo que hicieron en el día.</a:t>
            </a:r>
          </a:p>
          <a:p>
            <a:pPr>
              <a:buNone/>
            </a:pPr>
            <a:endParaRPr lang="es-MX" dirty="0" smtClean="0"/>
          </a:p>
          <a:p>
            <a:endParaRPr lang="es-MX" dirty="0"/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61110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>Desarrollo de la actividad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06400" y="1340768"/>
            <a:ext cx="8229600" cy="4801736"/>
          </a:xfrm>
        </p:spPr>
        <p:txBody>
          <a:bodyPr>
            <a:normAutofit fontScale="85000" lnSpcReduction="20000"/>
          </a:bodyPr>
          <a:lstStyle/>
          <a:p>
            <a:pPr marL="578358" indent="-514350" algn="just">
              <a:buAutoNum type="arabicPeriod"/>
            </a:pPr>
            <a:r>
              <a:rPr lang="es-MX" dirty="0" smtClean="0">
                <a:solidFill>
                  <a:schemeClr val="bg1"/>
                </a:solidFill>
              </a:rPr>
              <a:t>Escribirán la fecha y la hora iniciaran a escribir en su diario</a:t>
            </a:r>
            <a:r>
              <a:rPr lang="es-MX" dirty="0" smtClean="0">
                <a:solidFill>
                  <a:schemeClr val="bg1"/>
                </a:solidFill>
              </a:rPr>
              <a:t>.</a:t>
            </a:r>
          </a:p>
          <a:p>
            <a:pPr marL="578358" indent="-514350" algn="just">
              <a:buAutoNum type="arabicPeriod"/>
            </a:pPr>
            <a:endParaRPr lang="es-MX" dirty="0" smtClean="0">
              <a:solidFill>
                <a:schemeClr val="bg1"/>
              </a:solidFill>
            </a:endParaRPr>
          </a:p>
          <a:p>
            <a:pPr marL="578358" indent="-514350" algn="just">
              <a:buAutoNum type="arabicPeriod"/>
            </a:pPr>
            <a:r>
              <a:rPr lang="es-MX" dirty="0" smtClean="0">
                <a:solidFill>
                  <a:schemeClr val="bg1"/>
                </a:solidFill>
              </a:rPr>
              <a:t>Escribirán como se sienten de ánimo desde que inician el día al abrir sus ojitos y ver un nuevo amanecer</a:t>
            </a:r>
            <a:r>
              <a:rPr lang="es-MX" dirty="0" smtClean="0">
                <a:solidFill>
                  <a:schemeClr val="bg1"/>
                </a:solidFill>
              </a:rPr>
              <a:t>.</a:t>
            </a:r>
          </a:p>
          <a:p>
            <a:pPr marL="578358" indent="-514350" algn="just">
              <a:buAutoNum type="arabicPeriod"/>
            </a:pPr>
            <a:endParaRPr lang="es-MX" dirty="0" smtClean="0">
              <a:solidFill>
                <a:schemeClr val="bg1"/>
              </a:solidFill>
            </a:endParaRPr>
          </a:p>
          <a:p>
            <a:pPr marL="578358" indent="-514350" algn="just">
              <a:buAutoNum type="arabicPeriod"/>
            </a:pPr>
            <a:r>
              <a:rPr lang="es-MX" dirty="0">
                <a:solidFill>
                  <a:schemeClr val="bg1"/>
                </a:solidFill>
              </a:rPr>
              <a:t>M</a:t>
            </a:r>
            <a:r>
              <a:rPr lang="es-MX" dirty="0" smtClean="0">
                <a:solidFill>
                  <a:schemeClr val="bg1"/>
                </a:solidFill>
              </a:rPr>
              <a:t>e platicaran que emociones positivas o negativas fueron experimentando al desarrollar sus actividades escolares y como afrontaron esas emociones, si actuaron correctamente o si tuvo consecuencia dicha emoción.</a:t>
            </a:r>
            <a:endParaRPr lang="es-MX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Decoración de su diario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MX" dirty="0" smtClean="0">
                <a:solidFill>
                  <a:schemeClr val="bg1"/>
                </a:solidFill>
              </a:rPr>
              <a:t>Al platicar con mis niños de cómo decoraron su diario me pude percatar de la emoción que sentían al forrar su diario de algún personaje en especial o pintar la pasta con algún paisaje o algo que a ellos les gustara mucho, desde ahí sentí que esta actividad tendría resultados positivos y me daría la pauta para conocer a mis niños un poco más.</a:t>
            </a:r>
          </a:p>
          <a:p>
            <a:endParaRPr lang="es-MX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ío">
  <a:themeElements>
    <a:clrScheme name="Brí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Brí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4627</TotalTime>
  <Words>719</Words>
  <Application>Microsoft Office PowerPoint</Application>
  <PresentationFormat>Presentación en pantalla (4:3)</PresentationFormat>
  <Paragraphs>82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4" baseType="lpstr">
      <vt:lpstr>Arial</vt:lpstr>
      <vt:lpstr>Century Gothic</vt:lpstr>
      <vt:lpstr>Georgia</vt:lpstr>
      <vt:lpstr>Verdana</vt:lpstr>
      <vt:lpstr>Wingdings 2</vt:lpstr>
      <vt:lpstr>Brío</vt:lpstr>
      <vt:lpstr>Escuela Primaria “29 de Octubre”</vt:lpstr>
      <vt:lpstr>   Maestra: Claudia Lorena Flores Serrano </vt:lpstr>
      <vt:lpstr>Descripción del grupo </vt:lpstr>
      <vt:lpstr>Contexto socioeconómico y cultural</vt:lpstr>
      <vt:lpstr>Problemática en la pandemia</vt:lpstr>
      <vt:lpstr>Consecuencias en el aprendizaje</vt:lpstr>
      <vt:lpstr> “Mi diario de las emociones” </vt:lpstr>
      <vt:lpstr>Desarrollo de la actividad</vt:lpstr>
      <vt:lpstr>Decoración de su diario</vt:lpstr>
      <vt:lpstr>Evidencias: Decorando sus diarios de las emociones.</vt:lpstr>
      <vt:lpstr>Logros y avances: Análisis de sus escritos.</vt:lpstr>
      <vt:lpstr>Hay días positivos, pero también…</vt:lpstr>
      <vt:lpstr>días en que el estrés, enojo, el aburrimiento y el desinterés  los invade…..</vt:lpstr>
      <vt:lpstr>Esto por la situación que estamos atravesando. </vt:lpstr>
      <vt:lpstr>Logros y avances de la actividad.</vt:lpstr>
      <vt:lpstr>Opiniones de mis niños.</vt:lpstr>
      <vt:lpstr>Mi opinión como docente sobre la actividad…</vt:lpstr>
      <vt:lpstr>“Los niños en sus caritas reflejan su alegría, dedicación y esperanza de regresar a las aulas, para así sentirse satisfechos de lo que han  logrado”.   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Escuela Primaria “29 de Octubre”</dc:title>
  <dc:creator>HP</dc:creator>
  <cp:lastModifiedBy>Cuenta Microsoft</cp:lastModifiedBy>
  <cp:revision>13</cp:revision>
  <dcterms:created xsi:type="dcterms:W3CDTF">2021-04-17T02:51:10Z</dcterms:created>
  <dcterms:modified xsi:type="dcterms:W3CDTF">2021-04-20T15:32:45Z</dcterms:modified>
</cp:coreProperties>
</file>